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7"/>
  </p:handoutMasterIdLst>
  <p:sldIdLst>
    <p:sldId id="434" r:id="rId3"/>
    <p:sldId id="435" r:id="rId5"/>
    <p:sldId id="436" r:id="rId6"/>
    <p:sldId id="469" r:id="rId7"/>
    <p:sldId id="470" r:id="rId8"/>
    <p:sldId id="471" r:id="rId9"/>
    <p:sldId id="441" r:id="rId10"/>
    <p:sldId id="472" r:id="rId11"/>
    <p:sldId id="453" r:id="rId12"/>
    <p:sldId id="454" r:id="rId13"/>
    <p:sldId id="455" r:id="rId14"/>
    <p:sldId id="457" r:id="rId15"/>
    <p:sldId id="456" r:id="rId16"/>
    <p:sldId id="437" r:id="rId17"/>
    <p:sldId id="438" r:id="rId18"/>
    <p:sldId id="439" r:id="rId19"/>
    <p:sldId id="452" r:id="rId20"/>
    <p:sldId id="442" r:id="rId21"/>
    <p:sldId id="443" r:id="rId22"/>
    <p:sldId id="444" r:id="rId23"/>
    <p:sldId id="445" r:id="rId24"/>
    <p:sldId id="446" r:id="rId25"/>
    <p:sldId id="462" r:id="rId26"/>
  </p:sldIdLst>
  <p:sldSz cx="9144000" cy="6858000" type="screen4x3"/>
  <p:notesSz cx="7102475" cy="93884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33"/>
    <a:srgbClr val="FF0066"/>
    <a:srgbClr val="008000"/>
    <a:srgbClr val="FFFF8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18" autoAdjust="0"/>
    <p:restoredTop sz="94660"/>
  </p:normalViewPr>
  <p:slideViewPr>
    <p:cSldViewPr>
      <p:cViewPr varScale="1">
        <p:scale>
          <a:sx n="111" d="100"/>
          <a:sy n="111" d="100"/>
        </p:scale>
        <p:origin x="1908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-227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092" y="0"/>
            <a:ext cx="3077739" cy="47105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DB58DEA2-47E8-4F94-AC12-6198E6717E5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092" y="8917422"/>
            <a:ext cx="3077739" cy="471053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726FCBB3-84CA-4512-B3C2-F8D09F98AB62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wmf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3092" y="0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/>
          <a:lstStyle>
            <a:lvl1pPr algn="r">
              <a:defRPr sz="1200"/>
            </a:lvl1pPr>
          </a:lstStyle>
          <a:p>
            <a:fld id="{A6F2885B-21E8-458D-930C-143A7E63722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4913" y="704850"/>
            <a:ext cx="4692650" cy="3519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229" tIns="47114" rIns="94229" bIns="4711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0248" y="4459526"/>
            <a:ext cx="5681980" cy="4224814"/>
          </a:xfrm>
          <a:prstGeom prst="rect">
            <a:avLst/>
          </a:prstGeom>
        </p:spPr>
        <p:txBody>
          <a:bodyPr vert="horz" lIns="94229" tIns="47114" rIns="94229" bIns="47114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3092" y="8917422"/>
            <a:ext cx="3077739" cy="469424"/>
          </a:xfrm>
          <a:prstGeom prst="rect">
            <a:avLst/>
          </a:prstGeom>
        </p:spPr>
        <p:txBody>
          <a:bodyPr vert="horz" lIns="94229" tIns="47114" rIns="94229" bIns="47114" rtlCol="0" anchor="b"/>
          <a:lstStyle>
            <a:lvl1pPr algn="r">
              <a:defRPr sz="1200"/>
            </a:lvl1pPr>
          </a:lstStyle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A9ECCB-6964-4D84-A7C0-B3F45045EBE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49831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20788"/>
            <a:ext cx="4038600" cy="4905376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20786"/>
            <a:ext cx="4038600" cy="490537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  <a:solidFill>
            <a:schemeClr val="tx1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07384-6C89-43D4-A6A2-F7637585549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D672-0B91-441E-B75F-97D6F08AD7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.m4a"/><Relationship Id="rId2" Type="http://schemas.openxmlformats.org/officeDocument/2006/relationships/audio" Target="../media/media1.m4a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0.m4a"/><Relationship Id="rId1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1.m4a"/><Relationship Id="rId1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2.m4a"/><Relationship Id="rId1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3.m4a"/><Relationship Id="rId1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4.m4a"/><Relationship Id="rId1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5.m4a"/><Relationship Id="rId2" Type="http://schemas.openxmlformats.org/officeDocument/2006/relationships/audio" Target="../media/media15.m4a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7" Type="http://schemas.openxmlformats.org/officeDocument/2006/relationships/vmlDrawing" Target="../drawings/vmlDrawing1.v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media" Target="../media/media16.m4a"/><Relationship Id="rId3" Type="http://schemas.openxmlformats.org/officeDocument/2006/relationships/audio" Target="../media/media16.m4a"/><Relationship Id="rId2" Type="http://schemas.openxmlformats.org/officeDocument/2006/relationships/image" Target="../media/image4.wmf"/><Relationship Id="rId1" Type="http://schemas.openxmlformats.org/officeDocument/2006/relationships/oleObject" Target="../embeddings/oleObject1.bin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7.m4a"/><Relationship Id="rId1" Type="http://schemas.openxmlformats.org/officeDocument/2006/relationships/audio" Target="../media/media17.m4a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8.m4a"/><Relationship Id="rId1" Type="http://schemas.openxmlformats.org/officeDocument/2006/relationships/audio" Target="../media/media18.m4a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9.m4a"/><Relationship Id="rId1" Type="http://schemas.openxmlformats.org/officeDocument/2006/relationships/audio" Target="../media/media19.m4a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audio" Target="../media/media2.m4a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0.m4a"/><Relationship Id="rId1" Type="http://schemas.openxmlformats.org/officeDocument/2006/relationships/audio" Target="../media/media20.m4a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1.m4a"/><Relationship Id="rId1" Type="http://schemas.openxmlformats.org/officeDocument/2006/relationships/audio" Target="../media/media21.m4a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2.m4a"/><Relationship Id="rId1" Type="http://schemas.openxmlformats.org/officeDocument/2006/relationships/audio" Target="../media/media22.m4a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23.m4a"/><Relationship Id="rId1" Type="http://schemas.openxmlformats.org/officeDocument/2006/relationships/audio" Target="../media/media23.m4a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4.m4a"/><Relationship Id="rId1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9.m4a"/><Relationship Id="rId1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1753827"/>
            <a:ext cx="7243762" cy="30175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1-dimensional Ordered Examples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Poole &amp; </a:t>
            </a:r>
            <a:r>
              <a:rPr lang="en-US" dirty="0" err="1"/>
              <a:t>Mackworth</a:t>
            </a:r>
            <a:r>
              <a:rPr lang="en-US" dirty="0"/>
              <a:t>, Lecture 4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143000"/>
            <a:ext cx="8229600" cy="5213350"/>
          </a:xfrm>
        </p:spPr>
        <p:txBody>
          <a:bodyPr>
            <a:normAutofit/>
          </a:bodyPr>
          <a:lstStyle/>
          <a:p>
            <a:r>
              <a:rPr lang="en-US" sz="2400" dirty="0"/>
              <a:t>Suppose you’re trying to find a local minimum on a 1-dimensional space that looks like this: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Which method would most easily find the global minimum?</a:t>
            </a:r>
            <a:endParaRPr lang="en-US" sz="2400" dirty="0"/>
          </a:p>
          <a:p>
            <a:r>
              <a:rPr lang="en-US" sz="2400" dirty="0"/>
              <a:t>What happens in hundreds or thousands of dimensions?</a:t>
            </a:r>
            <a:endParaRPr lang="en-US" sz="2400" dirty="0"/>
          </a:p>
          <a:p>
            <a:r>
              <a:rPr lang="en-US" sz="2400" dirty="0"/>
              <a:t>What if different parts of the search space have different structure?</a:t>
            </a:r>
            <a:endParaRPr lang="en-US" sz="2400" dirty="0"/>
          </a:p>
        </p:txBody>
      </p:sp>
      <p:sp>
        <p:nvSpPr>
          <p:cNvPr id="6" name="Ink 5"/>
          <p:cNvSpPr/>
          <p:nvPr/>
        </p:nvSpPr>
        <p:spPr bwMode="auto">
          <a:xfrm>
            <a:off x="1492560" y="3199320"/>
            <a:ext cx="4969800" cy="139932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272"/>
    </mc:Choice>
    <mc:Fallback>
      <p:transition spd="slow" advTm="133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 Random Beginning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start local search, you could choose a random beginning.  </a:t>
            </a:r>
            <a:endParaRPr lang="en-US" dirty="0"/>
          </a:p>
          <a:p>
            <a:r>
              <a:rPr lang="en-US" dirty="0"/>
              <a:t>Each number is a proposed semester, chosen randomly from 1 to 6.</a:t>
            </a:r>
            <a:endParaRPr lang="en-US" dirty="0"/>
          </a:p>
          <a:p>
            <a:pPr lvl="1"/>
            <a:r>
              <a:rPr lang="en-US" dirty="0"/>
              <a:t>This example isn’t totally random, to keep the number of conflicts manageable visually.</a:t>
            </a:r>
            <a:endParaRPr lang="en-US" dirty="0"/>
          </a:p>
          <a:p>
            <a:r>
              <a:rPr lang="en-US" dirty="0"/>
              <a:t>Strategy:  Choose variable with most conflicts, and replace it with value that minimizes conflicts.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467315" y="4953000"/>
          <a:ext cx="795529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Crse</a:t>
                      </a:r>
                      <a:endParaRPr lang="en-US" sz="1400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210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215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232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311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365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372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499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Sem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95"/>
    </mc:Choice>
    <mc:Fallback>
      <p:transition spd="slow" advTm="138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Conflicts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Each row shows 1-3 conflicts, (items of same color)</a:t>
            </a:r>
            <a:endParaRPr lang="en-US" dirty="0"/>
          </a:p>
          <a:p>
            <a:r>
              <a:rPr lang="en-US" sz="2400" dirty="0"/>
              <a:t>Note some of these are major declaration conflicts</a:t>
            </a:r>
            <a:endParaRPr lang="en-US" sz="2400" dirty="0"/>
          </a:p>
          <a:p>
            <a:r>
              <a:rPr lang="en-US" sz="2400" dirty="0"/>
              <a:t>ICS 240 has the most conflicts (3)</a:t>
            </a:r>
            <a:endParaRPr lang="en-US" sz="24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594352" y="3016161"/>
          <a:ext cx="7955295" cy="32250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</a:tblGrid>
              <a:tr h="46072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Crse</a:t>
                      </a:r>
                      <a:endParaRPr lang="en-US" sz="1400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210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215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232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311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365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372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499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Sem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Conf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8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279"/>
    </mc:Choice>
    <mc:Fallback>
      <p:transition spd="slow" advTm="922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 Value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Minimize existing conflicts with ICS 240 = 1.</a:t>
            </a:r>
            <a:endParaRPr lang="en-US" dirty="0"/>
          </a:p>
          <a:p>
            <a:r>
              <a:rPr lang="en-US" dirty="0"/>
              <a:t>This adds 2 new conflicts. (*)</a:t>
            </a:r>
            <a:endParaRPr lang="en-US" dirty="0"/>
          </a:p>
          <a:p>
            <a:r>
              <a:rPr lang="en-US" dirty="0"/>
              <a:t>Now Math 215 has the most conflicts.  </a:t>
            </a:r>
            <a:endParaRPr lang="en-US" dirty="0"/>
          </a:p>
          <a:p>
            <a:pPr lvl="1"/>
            <a:r>
              <a:rPr lang="en-US" i="1" dirty="0"/>
              <a:t>Transitive </a:t>
            </a:r>
            <a:r>
              <a:rPr lang="en-US" i="1" dirty="0" err="1"/>
              <a:t>prereqs</a:t>
            </a:r>
            <a:endParaRPr lang="en-US" i="1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594352" y="3200400"/>
          <a:ext cx="7955295" cy="3282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</a:tblGrid>
              <a:tr h="46072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Crse</a:t>
                      </a:r>
                      <a:endParaRPr lang="en-US" sz="1400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210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215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232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311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365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372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499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Sem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*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/>
                        <a:t>*</a:t>
                      </a:r>
                      <a:endParaRPr lang="en-US" sz="14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rgbClr val="8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rgbClr val="FF006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sz="1400" dirty="0"/>
                        <a:t>*</a:t>
                      </a:r>
                      <a:endParaRPr lang="en-US" sz="1400" dirty="0"/>
                    </a:p>
                  </a:txBody>
                  <a:tcPr>
                    <a:solidFill>
                      <a:srgbClr val="CCFF3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*</a:t>
                      </a:r>
                      <a:endParaRPr lang="en-US" sz="1400" dirty="0"/>
                    </a:p>
                  </a:txBody>
                  <a:tcPr>
                    <a:solidFill>
                      <a:srgbClr val="CCFF3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rgbClr val="FF0066"/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460728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solidFill>
                            <a:schemeClr val="bg1"/>
                          </a:solidFill>
                        </a:rPr>
                        <a:t>Conf</a:t>
                      </a:r>
                      <a:endParaRPr lang="en-US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0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337"/>
    </mc:Choice>
    <mc:Fallback>
      <p:transition spd="slow" advTm="117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Continue on like this, this time you’ll move Math 215 to semester 1 (which will solve a lot of problems).</a:t>
            </a:r>
            <a:endParaRPr lang="en-US" dirty="0"/>
          </a:p>
          <a:p>
            <a:r>
              <a:rPr lang="en-US" dirty="0"/>
              <a:t>Keep doing this until you find a solution with no conflicts, or give up.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042"/>
    </mc:Choice>
    <mc:Fallback>
      <p:transition spd="slow" advTm="29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Stochastic Algorithms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can you compare three algorithms when</a:t>
            </a:r>
            <a:endParaRPr lang="en-US" dirty="0"/>
          </a:p>
          <a:p>
            <a:pPr lvl="1"/>
            <a:r>
              <a:rPr lang="en-US" dirty="0"/>
              <a:t>One solves the problem 30% of the time very quickly but doesn’t halt for the other 70% of the cases</a:t>
            </a:r>
            <a:endParaRPr lang="en-US" dirty="0"/>
          </a:p>
          <a:p>
            <a:pPr lvl="1"/>
            <a:r>
              <a:rPr lang="en-US" dirty="0"/>
              <a:t>One solves 60% of the cases reasonably quickly but doesn’t solve the rest</a:t>
            </a:r>
            <a:endParaRPr lang="en-US" dirty="0"/>
          </a:p>
          <a:p>
            <a:pPr lvl="1"/>
            <a:r>
              <a:rPr lang="en-US" dirty="0"/>
              <a:t>One solves the problem in 100% of the cases, but slowly?</a:t>
            </a:r>
            <a:endParaRPr lang="en-US" dirty="0"/>
          </a:p>
          <a:p>
            <a:r>
              <a:rPr lang="en-US" dirty="0"/>
              <a:t>Summary statistics, such as mean run time, median run time, and modal run time don’t make much sense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290"/>
    </mc:Choice>
    <mc:Fallback>
      <p:transition spd="slow" advTm="61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Distribution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Plots runtime (or number of steps) and the proportion (or number) of the runs that are solved within that runtime.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43462" y="2438400"/>
            <a:ext cx="5757513" cy="412546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626"/>
    </mc:Choice>
    <mc:Fallback>
      <p:transition spd="slow" advTm="25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Variant:  Simulated Annealing (I)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Pick a variable at random and a new value at random.</a:t>
            </a:r>
            <a:endParaRPr lang="en-US" dirty="0"/>
          </a:p>
          <a:p>
            <a:r>
              <a:rPr lang="en-US" dirty="0"/>
              <a:t>If it is an improvement, adopt it.</a:t>
            </a:r>
            <a:endParaRPr lang="en-US" dirty="0"/>
          </a:p>
          <a:p>
            <a:r>
              <a:rPr lang="en-US" dirty="0"/>
              <a:t>If it isn’t an improvement, adopt it probabilistically depending on a temperature parameter T.</a:t>
            </a:r>
            <a:endParaRPr lang="en-US" dirty="0"/>
          </a:p>
          <a:p>
            <a:pPr lvl="1"/>
            <a:r>
              <a:rPr lang="en-US" dirty="0"/>
              <a:t>Let h(n) be a measure of the goodness of assignment n</a:t>
            </a:r>
            <a:endParaRPr lang="en-US" dirty="0"/>
          </a:p>
          <a:p>
            <a:pPr lvl="1"/>
            <a:r>
              <a:rPr lang="en-US" dirty="0"/>
              <a:t>With current assignment n and proposed assignment n’ we move to n’ with probability</a:t>
            </a:r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/>
        </p:nvGraphicFramePr>
        <p:xfrm>
          <a:off x="4724399" y="4343400"/>
          <a:ext cx="1457325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2" name="Equation" r:id="rId1" imgW="16459200" imgH="4876800" progId="Equation.DSMT4">
                  <p:embed/>
                </p:oleObj>
              </mc:Choice>
              <mc:Fallback>
                <p:oleObj name="Equation" r:id="rId1" imgW="16459200" imgH="4876800" progId="Equation.DSMT4">
                  <p:embed/>
                  <p:pic>
                    <p:nvPicPr>
                      <p:cNvPr id="0" name="Picture 518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724399" y="4343400"/>
                        <a:ext cx="1457325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337"/>
    </mc:Choice>
    <mc:Fallback>
      <p:transition spd="slow" advTm="103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Variant:  Simulated Annealing (II)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Temperature can be reduced </a:t>
            </a:r>
            <a:endParaRPr lang="en-US" dirty="0"/>
          </a:p>
          <a:p>
            <a:r>
              <a:rPr lang="en-US" dirty="0"/>
              <a:t>Sample probability of accepting a worse change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85800" y="2514600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/>
                <a:gridCol w="1524000"/>
                <a:gridCol w="1524000"/>
                <a:gridCol w="152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Temperature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1-worse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2-worse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3-worse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0.000006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0.00005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  <a:r>
                        <a:rPr lang="en-US" baseline="0" dirty="0"/>
                        <a:t> x 10</a:t>
                      </a:r>
                      <a:r>
                        <a:rPr lang="en-US" baseline="30000" dirty="0"/>
                        <a:t>-9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 x 10</a:t>
                      </a:r>
                      <a:r>
                        <a:rPr lang="en-US" baseline="30000" dirty="0"/>
                        <a:t>-14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946"/>
    </mc:Choice>
    <mc:Fallback>
      <p:transition spd="slow" advTm="869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Parallel Search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total assignment is called an </a:t>
            </a:r>
            <a:r>
              <a:rPr lang="en-US" i="1" dirty="0"/>
              <a:t>individual</a:t>
            </a:r>
            <a:endParaRPr lang="en-US" dirty="0"/>
          </a:p>
          <a:p>
            <a:pPr lvl="1"/>
            <a:r>
              <a:rPr lang="en-US" dirty="0"/>
              <a:t>Idea:  Maintain a population of k individuals instead of one.</a:t>
            </a:r>
            <a:endParaRPr lang="en-US" dirty="0"/>
          </a:p>
          <a:p>
            <a:pPr lvl="1"/>
            <a:r>
              <a:rPr lang="en-US" dirty="0"/>
              <a:t>At every stage, update each individual in the population.</a:t>
            </a:r>
            <a:endParaRPr lang="en-US" dirty="0"/>
          </a:p>
          <a:p>
            <a:pPr lvl="1"/>
            <a:r>
              <a:rPr lang="en-US" dirty="0"/>
              <a:t>Whenever an individual is a solution, it can be reported.</a:t>
            </a:r>
            <a:endParaRPr lang="en-US" dirty="0"/>
          </a:p>
          <a:p>
            <a:pPr lvl="1"/>
            <a:r>
              <a:rPr lang="en-US" dirty="0"/>
              <a:t>Like k restarts, but uses k times the minimum number of steps.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41"/>
    </mc:Choice>
    <mc:Fallback>
      <p:transition spd="slow" advTm="61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Beam Search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parallel search, with k individuals, but choose the k best out of all the neighbors.</a:t>
            </a:r>
            <a:endParaRPr lang="en-US" dirty="0"/>
          </a:p>
          <a:p>
            <a:r>
              <a:rPr lang="en-US" dirty="0"/>
              <a:t>When k = 1 it is greedy  descent.</a:t>
            </a:r>
            <a:endParaRPr lang="en-US" dirty="0"/>
          </a:p>
          <a:p>
            <a:r>
              <a:rPr lang="en-US" dirty="0"/>
              <a:t>When k = </a:t>
            </a:r>
            <a:r>
              <a:rPr lang="en-US" dirty="0">
                <a:sym typeface="Symbol" panose="05050102010706020507" pitchFamily="18" charset="2"/>
              </a:rPr>
              <a:t> it is breadth-first search.</a:t>
            </a:r>
            <a:endParaRPr lang="en-US" dirty="0">
              <a:sym typeface="Symbol" panose="05050102010706020507" pitchFamily="18" charset="2"/>
            </a:endParaRPr>
          </a:p>
          <a:p>
            <a:r>
              <a:rPr lang="en-US" dirty="0">
                <a:sym typeface="Symbol" panose="05050102010706020507" pitchFamily="18" charset="2"/>
              </a:rPr>
              <a:t>The value of k lets us limit space and parallelism.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225"/>
    </mc:Choice>
    <mc:Fallback>
      <p:transition spd="slow" advTm="42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Local Search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Stochastic local search is a mix of:</a:t>
            </a:r>
            <a:endParaRPr lang="en-US" dirty="0"/>
          </a:p>
          <a:p>
            <a:pPr lvl="1"/>
            <a:r>
              <a:rPr lang="en-US" dirty="0"/>
              <a:t>Greedy descent:  move to a lowest neighbor</a:t>
            </a:r>
            <a:endParaRPr lang="en-US" dirty="0"/>
          </a:p>
          <a:p>
            <a:pPr lvl="1"/>
            <a:r>
              <a:rPr lang="en-US" dirty="0"/>
              <a:t>Random walk:  taking some random steps</a:t>
            </a:r>
            <a:endParaRPr lang="en-US" dirty="0"/>
          </a:p>
          <a:p>
            <a:pPr lvl="1"/>
            <a:r>
              <a:rPr lang="en-US" dirty="0"/>
              <a:t>Random restart:  reassigning values to all variables</a:t>
            </a:r>
            <a:endParaRPr lang="en-US" dirty="0"/>
          </a:p>
        </p:txBody>
      </p:sp>
      <p:sp>
        <p:nvSpPr>
          <p:cNvPr id="3" name="Ink 2"/>
          <p:cNvSpPr/>
          <p:nvPr/>
        </p:nvSpPr>
        <p:spPr bwMode="auto">
          <a:xfrm>
            <a:off x="990720" y="1619640"/>
            <a:ext cx="1424880" cy="3528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132"/>
    </mc:Choice>
    <mc:Fallback>
      <p:transition spd="slow" advTm="33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Stochastic Beam Search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beam search, but it probabilistically chooses the k individuals at the next generation.</a:t>
            </a:r>
            <a:endParaRPr lang="en-US" dirty="0"/>
          </a:p>
          <a:p>
            <a:r>
              <a:rPr lang="en-US" dirty="0"/>
              <a:t>The probability that a neighbor is chosen is proportional to its heuristic value.</a:t>
            </a:r>
            <a:endParaRPr lang="en-US" dirty="0"/>
          </a:p>
          <a:p>
            <a:r>
              <a:rPr lang="en-US" dirty="0"/>
              <a:t>This maintains diversity amongst the individuals.</a:t>
            </a:r>
            <a:endParaRPr lang="en-US" dirty="0"/>
          </a:p>
          <a:p>
            <a:r>
              <a:rPr lang="en-US" dirty="0"/>
              <a:t>The heuristic value reflects the fitness of the individual.</a:t>
            </a:r>
            <a:endParaRPr lang="en-US" dirty="0"/>
          </a:p>
          <a:p>
            <a:r>
              <a:rPr lang="en-US" dirty="0"/>
              <a:t>Like asexual reproduction:  each individual mutates and the fittest ones survive.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980"/>
    </mc:Choice>
    <mc:Fallback>
      <p:transition spd="slow" advTm="57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Algorithms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stochastic beam search, but pairs of individuals are combined to create the offspring:</a:t>
            </a:r>
            <a:endParaRPr lang="en-US" dirty="0"/>
          </a:p>
          <a:p>
            <a:r>
              <a:rPr lang="en-US" dirty="0"/>
              <a:t>For each generation:</a:t>
            </a:r>
            <a:endParaRPr lang="en-US" dirty="0"/>
          </a:p>
          <a:p>
            <a:pPr lvl="1"/>
            <a:r>
              <a:rPr lang="en-US" dirty="0"/>
              <a:t>Randomly choose pairs of individuals where the fittest individuals are more likely to be chosen.</a:t>
            </a:r>
            <a:endParaRPr lang="en-US" dirty="0"/>
          </a:p>
          <a:p>
            <a:pPr lvl="1"/>
            <a:r>
              <a:rPr lang="en-US" dirty="0"/>
              <a:t>For each pair, perform a cross-over:  form two offspring each taking different parts of their parents</a:t>
            </a:r>
            <a:endParaRPr lang="en-US" dirty="0"/>
          </a:p>
          <a:p>
            <a:pPr lvl="1"/>
            <a:r>
              <a:rPr lang="en-US" dirty="0"/>
              <a:t>Mutate some values.</a:t>
            </a:r>
            <a:endParaRPr lang="en-US" dirty="0"/>
          </a:p>
          <a:p>
            <a:r>
              <a:rPr lang="en-US" dirty="0"/>
              <a:t>Stop when a solution is found.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500"/>
    </mc:Choice>
    <mc:Fallback>
      <p:transition spd="slow" advTm="58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1-point Crossover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common, simple way of doing crossover.</a:t>
            </a:r>
            <a:endParaRPr lang="en-US" dirty="0"/>
          </a:p>
          <a:p>
            <a:r>
              <a:rPr lang="en-US" dirty="0"/>
              <a:t>Given two individuals:</a:t>
            </a:r>
            <a:endParaRPr lang="en-US" dirty="0"/>
          </a:p>
          <a:p>
            <a:pPr lvl="1"/>
            <a:r>
              <a:rPr lang="en-US" dirty="0"/>
              <a:t>X</a:t>
            </a:r>
            <a:r>
              <a:rPr lang="en-US" baseline="-25000" dirty="0"/>
              <a:t>1</a:t>
            </a:r>
            <a:r>
              <a:rPr lang="en-US" dirty="0"/>
              <a:t> = a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 = a</a:t>
            </a:r>
            <a:r>
              <a:rPr lang="en-US" baseline="-25000" dirty="0"/>
              <a:t>2</a:t>
            </a:r>
            <a:r>
              <a:rPr lang="en-US" dirty="0"/>
              <a:t>, …, </a:t>
            </a:r>
            <a:r>
              <a:rPr lang="en-US" dirty="0" err="1"/>
              <a:t>X</a:t>
            </a:r>
            <a:r>
              <a:rPr lang="en-US" baseline="-25000" dirty="0" err="1"/>
              <a:t>m</a:t>
            </a:r>
            <a:r>
              <a:rPr lang="en-US" dirty="0"/>
              <a:t> = a</a:t>
            </a:r>
            <a:r>
              <a:rPr lang="en-US" baseline="-25000" dirty="0"/>
              <a:t>m</a:t>
            </a:r>
            <a:endParaRPr lang="en-US" dirty="0"/>
          </a:p>
          <a:p>
            <a:pPr lvl="1"/>
            <a:r>
              <a:rPr lang="en-US" dirty="0"/>
              <a:t>X</a:t>
            </a:r>
            <a:r>
              <a:rPr lang="en-US" baseline="-25000" dirty="0"/>
              <a:t>1</a:t>
            </a:r>
            <a:r>
              <a:rPr lang="en-US" dirty="0"/>
              <a:t> = b</a:t>
            </a:r>
            <a:r>
              <a:rPr lang="en-US" baseline="-25000" dirty="0"/>
              <a:t>1</a:t>
            </a:r>
            <a:r>
              <a:rPr lang="en-US" dirty="0"/>
              <a:t>, X</a:t>
            </a:r>
            <a:r>
              <a:rPr lang="en-US" baseline="-25000" dirty="0"/>
              <a:t>2</a:t>
            </a:r>
            <a:r>
              <a:rPr lang="en-US" dirty="0"/>
              <a:t> = b</a:t>
            </a:r>
            <a:r>
              <a:rPr lang="en-US" baseline="-25000" dirty="0"/>
              <a:t>2</a:t>
            </a:r>
            <a:r>
              <a:rPr lang="en-US" dirty="0"/>
              <a:t>, …, </a:t>
            </a:r>
            <a:r>
              <a:rPr lang="en-US" dirty="0" err="1"/>
              <a:t>X</a:t>
            </a:r>
            <a:r>
              <a:rPr lang="en-US" baseline="-25000" dirty="0" err="1"/>
              <a:t>m</a:t>
            </a:r>
            <a:r>
              <a:rPr lang="en-US" dirty="0"/>
              <a:t> = </a:t>
            </a:r>
            <a:r>
              <a:rPr lang="en-US" dirty="0" err="1"/>
              <a:t>b</a:t>
            </a:r>
            <a:r>
              <a:rPr lang="en-US" baseline="-25000" dirty="0" err="1"/>
              <a:t>m</a:t>
            </a:r>
            <a:endParaRPr lang="en-US" dirty="0"/>
          </a:p>
          <a:p>
            <a:r>
              <a:rPr lang="en-US" dirty="0"/>
              <a:t>Select </a:t>
            </a:r>
            <a:r>
              <a:rPr lang="en-US" dirty="0" err="1"/>
              <a:t>i</a:t>
            </a:r>
            <a:r>
              <a:rPr lang="en-US" dirty="0"/>
              <a:t> at random.</a:t>
            </a:r>
            <a:endParaRPr lang="en-US" dirty="0"/>
          </a:p>
          <a:p>
            <a:r>
              <a:rPr lang="en-US" dirty="0"/>
              <a:t>Form two offspring:</a:t>
            </a:r>
            <a:endParaRPr lang="en-US" dirty="0"/>
          </a:p>
          <a:p>
            <a:pPr lvl="1"/>
            <a:r>
              <a:rPr lang="en-US" dirty="0"/>
              <a:t>X</a:t>
            </a:r>
            <a:r>
              <a:rPr lang="en-US" baseline="-25000" dirty="0"/>
              <a:t>1</a:t>
            </a:r>
            <a:r>
              <a:rPr lang="en-US" dirty="0"/>
              <a:t> = a</a:t>
            </a:r>
            <a:r>
              <a:rPr lang="en-US" baseline="-25000" dirty="0"/>
              <a:t>1</a:t>
            </a:r>
            <a:r>
              <a:rPr lang="en-US" dirty="0"/>
              <a:t>, …, X</a:t>
            </a:r>
            <a:r>
              <a:rPr lang="en-US" baseline="-25000" dirty="0"/>
              <a:t>i</a:t>
            </a:r>
            <a:r>
              <a:rPr lang="en-US" dirty="0"/>
              <a:t> = </a:t>
            </a:r>
            <a:r>
              <a:rPr lang="en-US" dirty="0" err="1"/>
              <a:t>a</a:t>
            </a:r>
            <a:r>
              <a:rPr lang="en-US" baseline="-25000" dirty="0" err="1"/>
              <a:t>i</a:t>
            </a:r>
            <a:r>
              <a:rPr lang="en-US" dirty="0"/>
              <a:t>, X</a:t>
            </a:r>
            <a:r>
              <a:rPr lang="en-US" baseline="-25000" dirty="0"/>
              <a:t>i+1</a:t>
            </a:r>
            <a:r>
              <a:rPr lang="en-US" dirty="0"/>
              <a:t> = b</a:t>
            </a:r>
            <a:r>
              <a:rPr lang="en-US" baseline="-25000" dirty="0"/>
              <a:t>i+1</a:t>
            </a:r>
            <a:r>
              <a:rPr lang="en-US" dirty="0"/>
              <a:t>, …, </a:t>
            </a:r>
            <a:r>
              <a:rPr lang="en-US" dirty="0" err="1"/>
              <a:t>X</a:t>
            </a:r>
            <a:r>
              <a:rPr lang="en-US" baseline="-25000" dirty="0" err="1"/>
              <a:t>m</a:t>
            </a:r>
            <a:r>
              <a:rPr lang="en-US" dirty="0"/>
              <a:t> = </a:t>
            </a:r>
            <a:r>
              <a:rPr lang="en-US" dirty="0" err="1"/>
              <a:t>b</a:t>
            </a:r>
            <a:r>
              <a:rPr lang="en-US" baseline="-25000" dirty="0" err="1"/>
              <a:t>m</a:t>
            </a:r>
            <a:endParaRPr lang="en-US" dirty="0"/>
          </a:p>
          <a:p>
            <a:pPr lvl="1"/>
            <a:r>
              <a:rPr lang="en-US" dirty="0"/>
              <a:t>X</a:t>
            </a:r>
            <a:r>
              <a:rPr lang="en-US" baseline="-25000" dirty="0"/>
              <a:t>1</a:t>
            </a:r>
            <a:r>
              <a:rPr lang="en-US" dirty="0"/>
              <a:t> = b</a:t>
            </a:r>
            <a:r>
              <a:rPr lang="en-US" baseline="-25000" dirty="0"/>
              <a:t>1</a:t>
            </a:r>
            <a:r>
              <a:rPr lang="en-US" dirty="0"/>
              <a:t>, …, X</a:t>
            </a:r>
            <a:r>
              <a:rPr lang="en-US" baseline="-25000" dirty="0"/>
              <a:t>i</a:t>
            </a:r>
            <a:r>
              <a:rPr lang="en-US" dirty="0"/>
              <a:t> = b</a:t>
            </a:r>
            <a:r>
              <a:rPr lang="en-US" baseline="-25000" dirty="0"/>
              <a:t>i</a:t>
            </a:r>
            <a:r>
              <a:rPr lang="en-US" dirty="0"/>
              <a:t>, X</a:t>
            </a:r>
            <a:r>
              <a:rPr lang="en-US" baseline="-25000" dirty="0"/>
              <a:t>i+1</a:t>
            </a:r>
            <a:r>
              <a:rPr lang="en-US" dirty="0"/>
              <a:t> = a</a:t>
            </a:r>
            <a:r>
              <a:rPr lang="en-US" baseline="-25000" dirty="0"/>
              <a:t>i+1</a:t>
            </a:r>
            <a:r>
              <a:rPr lang="en-US" dirty="0"/>
              <a:t>, …, </a:t>
            </a:r>
            <a:r>
              <a:rPr lang="en-US" dirty="0" err="1"/>
              <a:t>X</a:t>
            </a:r>
            <a:r>
              <a:rPr lang="en-US" baseline="-25000" dirty="0" err="1"/>
              <a:t>m</a:t>
            </a:r>
            <a:r>
              <a:rPr lang="en-US" dirty="0"/>
              <a:t> = a</a:t>
            </a:r>
            <a:r>
              <a:rPr lang="en-US" baseline="-25000" dirty="0"/>
              <a:t>m</a:t>
            </a:r>
            <a:endParaRPr lang="en-US" dirty="0"/>
          </a:p>
          <a:p>
            <a:r>
              <a:rPr lang="en-US" dirty="0"/>
              <a:t>The effectiveness depends on the ordering of the variables.</a:t>
            </a:r>
            <a:endParaRPr lang="en-US" dirty="0"/>
          </a:p>
          <a:p>
            <a:r>
              <a:rPr lang="en-US" dirty="0"/>
              <a:t>Many variations are possible.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301"/>
    </mc:Choice>
    <mc:Fallback>
      <p:transition spd="slow" advTm="91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Genetic Scheduling Example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61221" y="1020763"/>
            <a:ext cx="8229600" cy="4983163"/>
          </a:xfrm>
        </p:spPr>
        <p:txBody>
          <a:bodyPr/>
          <a:lstStyle/>
          <a:p>
            <a:r>
              <a:rPr lang="en-US" dirty="0"/>
              <a:t>Start with two “random” schedules</a:t>
            </a:r>
            <a:endParaRPr lang="en-US" dirty="0"/>
          </a:p>
          <a:p>
            <a:r>
              <a:rPr lang="en-US" dirty="0"/>
              <a:t>Cross over at a random point (I choose ICS 340) to create two new “child” schedules</a:t>
            </a:r>
            <a:endParaRPr lang="en-US" dirty="0"/>
          </a:p>
          <a:p>
            <a:pPr lvl="1"/>
            <a:r>
              <a:rPr lang="en-US" dirty="0"/>
              <a:t>Normally pick the best one(s) to propagate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594352" y="3416459"/>
          <a:ext cx="795529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Crse</a:t>
                      </a:r>
                      <a:endParaRPr lang="en-US" sz="1400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210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215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232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311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365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372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499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chemeClr val="bg1"/>
                          </a:solidFill>
                        </a:rPr>
                        <a:t>Sem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chemeClr val="bg1"/>
                          </a:solidFill>
                        </a:rPr>
                        <a:t>Sem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594351" y="4983480"/>
          <a:ext cx="795529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Crse</a:t>
                      </a:r>
                      <a:endParaRPr lang="en-US" sz="1400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210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215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232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311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365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372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499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chemeClr val="bg1"/>
                          </a:solidFill>
                        </a:rPr>
                        <a:t>Sem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solidFill>
                            <a:schemeClr val="bg1"/>
                          </a:solidFill>
                        </a:rPr>
                        <a:t>Sem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5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6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en-US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" name="Ink 2"/>
          <p:cNvSpPr/>
          <p:nvPr/>
        </p:nvSpPr>
        <p:spPr bwMode="auto">
          <a:xfrm>
            <a:off x="57240" y="3346560"/>
            <a:ext cx="8413920" cy="288324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9982"/>
    </mc:Choice>
    <mc:Fallback>
      <p:transition spd="slow" advTm="169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Walk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Variants of Random Walk:</a:t>
            </a:r>
            <a:endParaRPr lang="en-US" dirty="0"/>
          </a:p>
          <a:p>
            <a:pPr lvl="1"/>
            <a:r>
              <a:rPr lang="en-US" dirty="0"/>
              <a:t>When choosing the best variable-value pair, randomly sometimes choose a random variable-value pair.</a:t>
            </a:r>
            <a:endParaRPr lang="en-US" dirty="0"/>
          </a:p>
          <a:p>
            <a:pPr lvl="1"/>
            <a:r>
              <a:rPr lang="en-US" dirty="0"/>
              <a:t>When selecting a variable then a value:</a:t>
            </a:r>
            <a:endParaRPr lang="en-US" dirty="0"/>
          </a:p>
          <a:p>
            <a:pPr lvl="2"/>
            <a:r>
              <a:rPr lang="en-US" dirty="0"/>
              <a:t>Sometimes choose any variable that participates in the most conflicts</a:t>
            </a:r>
            <a:endParaRPr lang="en-US" dirty="0"/>
          </a:p>
          <a:p>
            <a:pPr lvl="2"/>
            <a:r>
              <a:rPr lang="en-US" dirty="0"/>
              <a:t>Sometimes choose any variable that participates in any conflict</a:t>
            </a:r>
            <a:endParaRPr lang="en-US" dirty="0"/>
          </a:p>
          <a:p>
            <a:pPr lvl="2"/>
            <a:r>
              <a:rPr lang="en-US" dirty="0"/>
              <a:t>Sometimes choose any variable</a:t>
            </a:r>
            <a:endParaRPr lang="en-US" dirty="0"/>
          </a:p>
          <a:p>
            <a:pPr lvl="1"/>
            <a:r>
              <a:rPr lang="en-US" dirty="0"/>
              <a:t>Sometimes choose the best value and sometimes choose a random value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02"/>
    </mc:Choice>
    <mc:Fallback>
      <p:transition spd="slow" advTm="52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Simple Iterative Best Improvement Example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Consider a problem with four variables, {A,B,C,D}.</a:t>
            </a:r>
            <a:endParaRPr lang="en-US" dirty="0"/>
          </a:p>
          <a:p>
            <a:r>
              <a:rPr lang="en-US" dirty="0"/>
              <a:t>Each variable can take one of four values, {1,2,3,4}.</a:t>
            </a:r>
            <a:endParaRPr lang="en-US" dirty="0"/>
          </a:p>
          <a:p>
            <a:r>
              <a:rPr lang="en-US" dirty="0"/>
              <a:t>Find assignment of values to variables that meets constraints.</a:t>
            </a:r>
            <a:endParaRPr lang="en-US" dirty="0"/>
          </a:p>
          <a:p>
            <a:r>
              <a:rPr lang="en-US" dirty="0"/>
              <a:t>Constraints:  A &lt; B, B &gt; C, A != C, B = D</a:t>
            </a:r>
            <a:endParaRPr lang="en-US" dirty="0"/>
          </a:p>
          <a:p>
            <a:r>
              <a:rPr lang="en-US" dirty="0"/>
              <a:t>We will start with a “random” assignment of values to variables and use a two-stage choice algorithm to find a satisfying assignment of the variables.</a:t>
            </a:r>
            <a:endParaRPr lang="en-US" dirty="0"/>
          </a:p>
          <a:p>
            <a:pPr lvl="1"/>
            <a:r>
              <a:rPr lang="en-US" dirty="0"/>
              <a:t>That is, identify the variable(s) that participates in the most conflicts.</a:t>
            </a:r>
            <a:endParaRPr lang="en-US" dirty="0"/>
          </a:p>
          <a:p>
            <a:pPr lvl="1"/>
            <a:r>
              <a:rPr lang="en-US" dirty="0"/>
              <a:t>Choose the value(s) of that variable that minimizes the number of conflicts for that variable.</a:t>
            </a:r>
            <a:endParaRPr lang="en-US" dirty="0"/>
          </a:p>
          <a:p>
            <a:pPr lvl="1"/>
            <a:r>
              <a:rPr lang="en-US" dirty="0"/>
              <a:t>Repeat until no conflicts.</a:t>
            </a:r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331"/>
    </mc:Choice>
    <mc:Fallback>
      <p:transition spd="slow" advTm="643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Simple Iterative Best Improvement Example 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Random initial assignment is A=3, B=1, C=2, D = 1</a:t>
            </a:r>
            <a:endParaRPr lang="en-US" sz="2400" dirty="0"/>
          </a:p>
          <a:p>
            <a:r>
              <a:rPr lang="en-US" sz="2400" dirty="0"/>
              <a:t>Constraints:  A &lt; B, B &gt; C, A != C, B = D</a:t>
            </a:r>
            <a:endParaRPr lang="en-US" sz="2400" dirty="0"/>
          </a:p>
          <a:p>
            <a:r>
              <a:rPr lang="en-US" sz="2400" dirty="0"/>
              <a:t>“Eval” is total conflicts</a:t>
            </a:r>
            <a:endParaRPr lang="en-US" sz="2400" dirty="0"/>
          </a:p>
          <a:p>
            <a:endParaRPr lang="en-US" dirty="0"/>
          </a:p>
          <a:p>
            <a:endParaRPr lang="en-US" dirty="0"/>
          </a:p>
          <a:p>
            <a:r>
              <a:rPr lang="en-US" sz="2400" dirty="0"/>
              <a:t>B participates in most conflicts, change it.  Dom(B) = {1,2,3,4}</a:t>
            </a:r>
            <a:endParaRPr lang="en-US" sz="2400" dirty="0"/>
          </a:p>
          <a:p>
            <a:r>
              <a:rPr lang="en-US" sz="2400" dirty="0"/>
              <a:t>Best value for B is 4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Now I have to change B or D. 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57200" y="2461578"/>
          <a:ext cx="8229600" cy="74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  <a:gridCol w="914400"/>
              </a:tblGrid>
              <a:tr h="1524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Eval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Conf.D</a:t>
                      </a:r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4110990"/>
          <a:ext cx="81037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12"/>
                <a:gridCol w="900412"/>
                <a:gridCol w="900412"/>
                <a:gridCol w="900412"/>
                <a:gridCol w="900412"/>
                <a:gridCol w="900412"/>
                <a:gridCol w="900412"/>
                <a:gridCol w="900412"/>
                <a:gridCol w="90041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Eval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Ink 5"/>
          <p:cNvSpPr/>
          <p:nvPr/>
        </p:nvSpPr>
        <p:spPr bwMode="auto">
          <a:xfrm>
            <a:off x="2333880" y="2270160"/>
            <a:ext cx="1804680" cy="1082520"/>
          </a:xfrm>
          <a:prstGeom prst="rect">
            <a:avLst/>
          </a:prstGeom>
        </p:spPr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635"/>
    </mc:Choice>
    <mc:Fallback>
      <p:transition spd="slow" advTm="976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Simple Iterative Best Improvement Example III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could say “obviously it’s best to change D, not B”</a:t>
            </a:r>
            <a:endParaRPr lang="en-US" dirty="0"/>
          </a:p>
          <a:p>
            <a:r>
              <a:rPr lang="en-US" dirty="0"/>
              <a:t>But that requires thinking, which may take too long in Local Search.  It can be better to just quickly, randomly choose.</a:t>
            </a:r>
            <a:endParaRPr lang="en-US" dirty="0"/>
          </a:p>
          <a:p>
            <a:r>
              <a:rPr lang="en-US" dirty="0"/>
              <a:t>Suppose we choose to change “B” to 1.  We cycle.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we keep a </a:t>
            </a:r>
            <a:r>
              <a:rPr lang="en-US" dirty="0" err="1"/>
              <a:t>Tabu</a:t>
            </a:r>
            <a:r>
              <a:rPr lang="en-US" dirty="0"/>
              <a:t> list, this is disallowed and so we have to change D to 4.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457200" y="3634581"/>
          <a:ext cx="810370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12"/>
                <a:gridCol w="900412"/>
                <a:gridCol w="900412"/>
                <a:gridCol w="900412"/>
                <a:gridCol w="900412"/>
                <a:gridCol w="900412"/>
                <a:gridCol w="900412"/>
                <a:gridCol w="900412"/>
                <a:gridCol w="90041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Eval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Ink 3"/>
          <p:cNvSpPr/>
          <p:nvPr/>
        </p:nvSpPr>
        <p:spPr bwMode="auto">
          <a:xfrm>
            <a:off x="2760480" y="3548160"/>
            <a:ext cx="1449000" cy="199476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311"/>
    </mc:Choice>
    <mc:Fallback>
      <p:transition spd="slow" advTm="69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Tabu</a:t>
            </a:r>
            <a:r>
              <a:rPr lang="en-US" dirty="0"/>
              <a:t> Lists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prevent cycling we can maintain a </a:t>
            </a:r>
            <a:r>
              <a:rPr lang="en-US" i="1" dirty="0" err="1"/>
              <a:t>tabu</a:t>
            </a:r>
            <a:r>
              <a:rPr lang="en-US" i="1" dirty="0"/>
              <a:t> list</a:t>
            </a:r>
            <a:r>
              <a:rPr lang="en-US" dirty="0"/>
              <a:t> of the </a:t>
            </a:r>
            <a:r>
              <a:rPr lang="en-US" i="1" dirty="0"/>
              <a:t>k</a:t>
            </a:r>
            <a:r>
              <a:rPr lang="en-US" dirty="0"/>
              <a:t> last assignments.</a:t>
            </a:r>
            <a:endParaRPr lang="en-US" dirty="0"/>
          </a:p>
          <a:p>
            <a:r>
              <a:rPr lang="en-US" dirty="0"/>
              <a:t>Don’t allow an assignment that is already on the </a:t>
            </a:r>
            <a:r>
              <a:rPr lang="en-US" dirty="0" err="1"/>
              <a:t>tabu</a:t>
            </a:r>
            <a:r>
              <a:rPr lang="en-US" dirty="0"/>
              <a:t> list.</a:t>
            </a:r>
            <a:endParaRPr lang="en-US" dirty="0"/>
          </a:p>
          <a:p>
            <a:r>
              <a:rPr lang="en-US" dirty="0"/>
              <a:t>If k = 1, we don’t allow an assignment of the last different value to the variable chosen.</a:t>
            </a:r>
            <a:endParaRPr lang="en-US" dirty="0"/>
          </a:p>
          <a:p>
            <a:r>
              <a:rPr lang="en-US" dirty="0"/>
              <a:t>We can implement it more efficiently than as a list of complete assignments.</a:t>
            </a:r>
            <a:endParaRPr lang="en-US" dirty="0"/>
          </a:p>
          <a:p>
            <a:r>
              <a:rPr lang="en-US" dirty="0"/>
              <a:t>It can be expensive if k is large.</a:t>
            </a:r>
            <a:endParaRPr lang="en-US" dirty="0"/>
          </a:p>
        </p:txBody>
      </p:sp>
      <p:sp>
        <p:nvSpPr>
          <p:cNvPr id="3" name="Ink 2"/>
          <p:cNvSpPr/>
          <p:nvPr/>
        </p:nvSpPr>
        <p:spPr bwMode="auto">
          <a:xfrm>
            <a:off x="6897960" y="1605960"/>
            <a:ext cx="1548000" cy="466920"/>
          </a:xfrm>
          <a:prstGeom prst="rect">
            <a:avLst/>
          </a:prstGeom>
        </p:spPr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750"/>
    </mc:Choice>
    <mc:Fallback>
      <p:transition spd="slow" advTm="61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Simple Iterative Best Improvement Example IV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we have a </a:t>
            </a:r>
            <a:r>
              <a:rPr lang="en-US" dirty="0" err="1"/>
              <a:t>Tabu</a:t>
            </a:r>
            <a:r>
              <a:rPr lang="en-US" dirty="0"/>
              <a:t> list, we cannot change B back to 1.</a:t>
            </a:r>
            <a:endParaRPr lang="en-US" dirty="0"/>
          </a:p>
          <a:p>
            <a:r>
              <a:rPr lang="en-US" dirty="0"/>
              <a:t>So we change D to 4 and we have no more conflicts.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536439" y="3276600"/>
          <a:ext cx="810370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412"/>
                <a:gridCol w="900412"/>
                <a:gridCol w="900412"/>
                <a:gridCol w="900412"/>
                <a:gridCol w="900412"/>
                <a:gridCol w="900412"/>
                <a:gridCol w="900412"/>
                <a:gridCol w="900412"/>
                <a:gridCol w="90041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Eval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Conf.D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94"/>
    </mc:Choice>
    <mc:Fallback>
      <p:transition spd="slow" advTm="19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Recall:  Planning Your Degree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Poole &amp; Mackworth, Lecture 4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 that you have a bachelor’s degree in something, with Math coursework up through </a:t>
            </a:r>
            <a:r>
              <a:rPr lang="en-US" dirty="0" err="1"/>
              <a:t>precalculus</a:t>
            </a:r>
            <a:r>
              <a:rPr lang="en-US" dirty="0"/>
              <a:t>.</a:t>
            </a:r>
            <a:endParaRPr lang="en-US" dirty="0"/>
          </a:p>
          <a:p>
            <a:r>
              <a:rPr lang="en-US" dirty="0"/>
              <a:t>So all you need to take are the required CS courses + Calculus and Discrete Math.</a:t>
            </a:r>
            <a:endParaRPr lang="en-US" dirty="0"/>
          </a:p>
          <a:p>
            <a:r>
              <a:rPr lang="en-US" dirty="0"/>
              <a:t>Math is green, ICS is blue.</a:t>
            </a:r>
            <a:endParaRPr lang="en-US" dirty="0"/>
          </a:p>
          <a:p>
            <a:r>
              <a:rPr lang="en-US" dirty="0"/>
              <a:t>You want to finish in 6 semesters.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594355" y="4114800"/>
          <a:ext cx="7955295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  <a:gridCol w="53035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Crse</a:t>
                      </a:r>
                      <a:endParaRPr lang="en-US" sz="1400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210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215</a:t>
                      </a:r>
                      <a:endParaRPr lang="en-US" sz="1400" dirty="0"/>
                    </a:p>
                  </a:txBody>
                  <a:tcPr>
                    <a:solidFill>
                      <a:schemeClr val="accent3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141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232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/>
                        <a:t>311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365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372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440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460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462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499</a:t>
                      </a:r>
                      <a:endParaRPr lang="en-US" sz="1400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227"/>
    </mc:Choice>
    <mc:Fallback>
      <p:transition spd="slow" advTm="36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0</TotalTime>
  <Words>7700</Words>
  <Application>WPS Presentation</Application>
  <PresentationFormat>On-screen Show (4:3)</PresentationFormat>
  <Paragraphs>965</Paragraphs>
  <Slides>23</Slides>
  <Notes>69</Notes>
  <HiddenSlides>0</HiddenSlides>
  <MMClips>83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Arial</vt:lpstr>
      <vt:lpstr>SimSun</vt:lpstr>
      <vt:lpstr>Wingdings</vt:lpstr>
      <vt:lpstr>Symbol</vt:lpstr>
      <vt:lpstr>Calibri</vt:lpstr>
      <vt:lpstr>Microsoft YaHei</vt:lpstr>
      <vt:lpstr>Arial Unicode MS</vt:lpstr>
      <vt:lpstr>Symbol Tiger</vt:lpstr>
      <vt:lpstr>Symbol</vt:lpstr>
      <vt:lpstr>Office Theme</vt:lpstr>
      <vt:lpstr>Equation.DSMT4</vt:lpstr>
      <vt:lpstr>1-dimensional Ordered Examples</vt:lpstr>
      <vt:lpstr>Stochastic Local Search</vt:lpstr>
      <vt:lpstr>Random Walk</vt:lpstr>
      <vt:lpstr>Simple Iterative Best Improvement Example I</vt:lpstr>
      <vt:lpstr>Simple Iterative Best Improvement Example II</vt:lpstr>
      <vt:lpstr>Simple Iterative Best Improvement Example III</vt:lpstr>
      <vt:lpstr>Tabu Lists</vt:lpstr>
      <vt:lpstr>Simple Iterative Best Improvement Example IV</vt:lpstr>
      <vt:lpstr>Recall:  Planning Your Degree</vt:lpstr>
      <vt:lpstr>Recall:  Random Beginning</vt:lpstr>
      <vt:lpstr>Identify Conflicts</vt:lpstr>
      <vt:lpstr>Change Value</vt:lpstr>
      <vt:lpstr>Continue</vt:lpstr>
      <vt:lpstr>Comparing Stochastic Algorithms</vt:lpstr>
      <vt:lpstr>Runtime Distribution</vt:lpstr>
      <vt:lpstr>Variant:  Simulated Annealing (I)</vt:lpstr>
      <vt:lpstr>Variant:  Simulated Annealing (II)</vt:lpstr>
      <vt:lpstr>Parallel Search</vt:lpstr>
      <vt:lpstr>Beam Search</vt:lpstr>
      <vt:lpstr>Stochastic Beam Search</vt:lpstr>
      <vt:lpstr>Genetic Algorithms</vt:lpstr>
      <vt:lpstr>1-point Crossover</vt:lpstr>
      <vt:lpstr>Genetic Scheduling Example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ICS 340</dc:title>
  <dc:creator>Administrator</dc:creator>
  <cp:lastModifiedBy>pink5</cp:lastModifiedBy>
  <cp:revision>241</cp:revision>
  <cp:lastPrinted>2018-02-08T15:22:00Z</cp:lastPrinted>
  <dcterms:created xsi:type="dcterms:W3CDTF">2015-02-02T20:26:00Z</dcterms:created>
  <dcterms:modified xsi:type="dcterms:W3CDTF">2021-05-07T03:44:52Z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1033-11.2.0.10114</vt:lpwstr>
  </property>
</Properties>
</file>

<file path=docProps/thumbnail.jpeg>
</file>